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37" r:id="rId3"/>
    <p:sldId id="338" r:id="rId4"/>
    <p:sldId id="271" r:id="rId5"/>
    <p:sldId id="34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6E152E"/>
    <a:srgbClr val="BC945A"/>
    <a:srgbClr val="DEC9A2"/>
    <a:srgbClr val="A42145"/>
    <a:srgbClr val="404040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86418"/>
  </p:normalViewPr>
  <p:slideViewPr>
    <p:cSldViewPr snapToGrid="0" snapToObjects="1">
      <p:cViewPr varScale="1">
        <p:scale>
          <a:sx n="66" d="100"/>
          <a:sy n="66" d="100"/>
        </p:scale>
        <p:origin x="97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#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#2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#3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#4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1" qsCatId="simple" csTypeId="urn:microsoft.com/office/officeart/2005/8/colors/accent6_1#1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 err="1">
              <a:solidFill>
                <a:srgbClr val="245C4F"/>
              </a:solidFill>
              <a:latin typeface="Montserrat" panose="00000500000000000000" pitchFamily="2" charset="0"/>
            </a:rPr>
            <a:t>Objetivos</a:t>
          </a:r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 y </a:t>
          </a:r>
          <a:r>
            <a:rPr lang="en-US" sz="1100" b="1" err="1">
              <a:solidFill>
                <a:srgbClr val="245C4F"/>
              </a:solidFill>
              <a:latin typeface="Montserrat" panose="00000500000000000000" pitchFamily="2" charset="0"/>
            </a:rPr>
            <a:t>beneficios</a:t>
          </a:r>
          <a:endParaRPr lang="en-US" sz="1100" b="1">
            <a:solidFill>
              <a:srgbClr val="245C4F"/>
            </a:solidFill>
            <a:latin typeface="Montserrat" panose="00000500000000000000" pitchFamily="2" charset="0"/>
          </a:endParaRP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/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organizativa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/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Normatividad aplicable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/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de documentos normativos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/>
        </a:p>
      </dgm:t>
    </dgm:pt>
    <dgm:pt modelId="{CF790BD9-6AEA-4448-94DF-3F262C81332A}" type="sibTrans" cxnId="{14C56810-12A9-476D-B309-313649E477E9}">
      <dgm:prSet/>
      <dgm:spPr/>
      <dgm:t>
        <a:bodyPr/>
        <a:lstStyle/>
        <a:p>
          <a:endParaRPr lang="en-US"/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4" custScaleX="130316" custLinFactNeighborX="0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3"/>
      <dgm:spPr/>
    </dgm:pt>
    <dgm:pt modelId="{5410746C-1719-4F82-BDF9-B3B2B8CD7BB8}" type="pres">
      <dgm:prSet presAssocID="{5EA92F25-06FA-4625-8FED-044B8C21A99A}" presName="connectorText" presStyleLbl="sibTrans2D1" presStyleIdx="0" presStyleCnt="3"/>
      <dgm:spPr/>
    </dgm:pt>
    <dgm:pt modelId="{882A31B0-C1B1-4A80-92C8-EBC37E52A48C}" type="pres">
      <dgm:prSet presAssocID="{6BD444F9-6CBE-443F-9736-E1E0FDE32A49}" presName="node" presStyleLbl="node1" presStyleIdx="1" presStyleCnt="4" custScaleX="128412" custLinFactNeighborX="415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3"/>
      <dgm:spPr/>
    </dgm:pt>
    <dgm:pt modelId="{D40CD608-F46E-4FA3-B337-1AC333677ECC}" type="pres">
      <dgm:prSet presAssocID="{85CAB2FE-853E-4FF5-8843-83D542363DAF}" presName="connectorText" presStyleLbl="sibTrans2D1" presStyleIdx="1" presStyleCnt="3"/>
      <dgm:spPr/>
    </dgm:pt>
    <dgm:pt modelId="{195871C7-D7F0-4894-BAA1-3FAB2ECD732F}" type="pres">
      <dgm:prSet presAssocID="{E69AF8C8-8B69-45C6-A4DB-0F997EFB5F44}" presName="node" presStyleLbl="node1" presStyleIdx="2" presStyleCnt="4" custScaleX="129733" custLinFactNeighborX="-1514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3"/>
      <dgm:spPr/>
    </dgm:pt>
    <dgm:pt modelId="{F9E6E634-5862-4931-8F96-F7DCBDE1C166}" type="pres">
      <dgm:prSet presAssocID="{44A34F2B-35A2-4C78-9D52-3B05B77F8FF5}" presName="connectorText" presStyleLbl="sibTrans2D1" presStyleIdx="2" presStyleCnt="3"/>
      <dgm:spPr/>
    </dgm:pt>
    <dgm:pt modelId="{F835D004-5A6D-46B5-AAC5-EBEC86B5F2D1}" type="pres">
      <dgm:prSet presAssocID="{DF1D61EB-74D3-4C45-8D1E-A1FE80A7475D}" presName="node" presStyleLbl="node1" presStyleIdx="3" presStyleCnt="4" custScaleX="126705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2" qsCatId="simple" csTypeId="urn:microsoft.com/office/officeart/2005/8/colors/accent6_1#2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Difusión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Constitución de comités de CS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Capacitación y asesoría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Captación de informes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049F9092-101C-4747-91B5-BD317CE10278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Quejas y denuncias</a:t>
          </a:r>
        </a:p>
      </dgm:t>
    </dgm:pt>
    <dgm:pt modelId="{6AB676A0-F49F-48B1-99E9-0E057BA1C543}" type="parTrans" cxnId="{D0A58DAE-5C5C-4B84-854D-DE91F41E13ED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71AD601-D7EC-4762-980E-E2C262126D04}" type="sibTrans" cxnId="{D0A58DAE-5C5C-4B84-854D-DE91F41E13ED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5" custScaleX="118624" custLinFactNeighborY="-6669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4"/>
      <dgm:spPr/>
    </dgm:pt>
    <dgm:pt modelId="{5410746C-1719-4F82-BDF9-B3B2B8CD7BB8}" type="pres">
      <dgm:prSet presAssocID="{5EA92F25-06FA-4625-8FED-044B8C21A99A}" presName="connectorText" presStyleLbl="sibTrans2D1" presStyleIdx="0" presStyleCnt="4"/>
      <dgm:spPr/>
    </dgm:pt>
    <dgm:pt modelId="{882A31B0-C1B1-4A80-92C8-EBC37E52A48C}" type="pres">
      <dgm:prSet presAssocID="{6BD444F9-6CBE-443F-9736-E1E0FDE32A49}" presName="node" presStyleLbl="node1" presStyleIdx="1" presStyleCnt="5" custScaleX="118624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4"/>
      <dgm:spPr/>
    </dgm:pt>
    <dgm:pt modelId="{D40CD608-F46E-4FA3-B337-1AC333677ECC}" type="pres">
      <dgm:prSet presAssocID="{85CAB2FE-853E-4FF5-8843-83D542363DAF}" presName="connectorText" presStyleLbl="sibTrans2D1" presStyleIdx="1" presStyleCnt="4"/>
      <dgm:spPr/>
    </dgm:pt>
    <dgm:pt modelId="{195871C7-D7F0-4894-BAA1-3FAB2ECD732F}" type="pres">
      <dgm:prSet presAssocID="{E69AF8C8-8B69-45C6-A4DB-0F997EFB5F44}" presName="node" presStyleLbl="node1" presStyleIdx="2" presStyleCnt="5" custScaleX="118624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4"/>
      <dgm:spPr/>
    </dgm:pt>
    <dgm:pt modelId="{F9E6E634-5862-4931-8F96-F7DCBDE1C166}" type="pres">
      <dgm:prSet presAssocID="{44A34F2B-35A2-4C78-9D52-3B05B77F8FF5}" presName="connectorText" presStyleLbl="sibTrans2D1" presStyleIdx="2" presStyleCnt="4"/>
      <dgm:spPr/>
    </dgm:pt>
    <dgm:pt modelId="{F835D004-5A6D-46B5-AAC5-EBEC86B5F2D1}" type="pres">
      <dgm:prSet presAssocID="{DF1D61EB-74D3-4C45-8D1E-A1FE80A7475D}" presName="node" presStyleLbl="node1" presStyleIdx="3" presStyleCnt="5" custScaleX="118624">
        <dgm:presLayoutVars>
          <dgm:bulletEnabled val="1"/>
        </dgm:presLayoutVars>
      </dgm:prSet>
      <dgm:spPr/>
    </dgm:pt>
    <dgm:pt modelId="{972A4C3A-5FF1-4641-9F55-1DEB884C8CFE}" type="pres">
      <dgm:prSet presAssocID="{CF790BD9-6AEA-4448-94DF-3F262C81332A}" presName="sibTrans" presStyleLbl="sibTrans2D1" presStyleIdx="3" presStyleCnt="4"/>
      <dgm:spPr/>
    </dgm:pt>
    <dgm:pt modelId="{87FED1E1-2A30-4239-A1F5-54C81662EE0B}" type="pres">
      <dgm:prSet presAssocID="{CF790BD9-6AEA-4448-94DF-3F262C81332A}" presName="connectorText" presStyleLbl="sibTrans2D1" presStyleIdx="3" presStyleCnt="4"/>
      <dgm:spPr/>
    </dgm:pt>
    <dgm:pt modelId="{B9C11229-D8E5-41C7-B769-6251C744DCF6}" type="pres">
      <dgm:prSet presAssocID="{049F9092-101C-4747-91B5-BD317CE10278}" presName="node" presStyleLbl="node1" presStyleIdx="4" presStyleCnt="5" custScaleX="118624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AA585F25-C3E3-4112-A0B9-582B2744D6D5}" type="presOf" srcId="{049F9092-101C-4747-91B5-BD317CE10278}" destId="{B9C11229-D8E5-41C7-B769-6251C744DCF6}" srcOrd="0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EB5B9E4E-ECDE-4278-B30F-70726ECFAB30}" type="presOf" srcId="{CF790BD9-6AEA-4448-94DF-3F262C81332A}" destId="{87FED1E1-2A30-4239-A1F5-54C81662EE0B}" srcOrd="1" destOrd="0" presId="urn:microsoft.com/office/officeart/2005/8/layout/process2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FA1736AD-46C5-4492-872E-F64F256DDBF6}" type="presOf" srcId="{CF790BD9-6AEA-4448-94DF-3F262C81332A}" destId="{972A4C3A-5FF1-4641-9F55-1DEB884C8CFE}" srcOrd="0" destOrd="0" presId="urn:microsoft.com/office/officeart/2005/8/layout/process2"/>
    <dgm:cxn modelId="{D0A58DAE-5C5C-4B84-854D-DE91F41E13ED}" srcId="{2AED0EB0-68B9-4B61-95B1-C5D476C97462}" destId="{049F9092-101C-4747-91B5-BD317CE10278}" srcOrd="4" destOrd="0" parTransId="{6AB676A0-F49F-48B1-99E9-0E057BA1C543}" sibTransId="{E71AD601-D7EC-4762-980E-E2C262126D04}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  <dgm:cxn modelId="{6AA1A819-DA7E-4292-9F90-D1730F9F1174}" type="presParOf" srcId="{604A63C7-5211-4029-8BED-384739B50DEE}" destId="{972A4C3A-5FF1-4641-9F55-1DEB884C8CFE}" srcOrd="7" destOrd="0" presId="urn:microsoft.com/office/officeart/2005/8/layout/process2"/>
    <dgm:cxn modelId="{88DB2A03-9F47-4B1A-8396-40A7223A5742}" type="presParOf" srcId="{972A4C3A-5FF1-4641-9F55-1DEB884C8CFE}" destId="{87FED1E1-2A30-4239-A1F5-54C81662EE0B}" srcOrd="0" destOrd="0" presId="urn:microsoft.com/office/officeart/2005/8/layout/process2"/>
    <dgm:cxn modelId="{4EA701D5-44C4-46A7-A5FD-E89EAA21DBF7}" type="presParOf" srcId="{604A63C7-5211-4029-8BED-384739B50DEE}" destId="{B9C11229-D8E5-41C7-B769-6251C744DCF6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3" qsCatId="simple" csTypeId="urn:microsoft.com/office/officeart/2005/8/colors/accent6_1#3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Constitución de comités de CS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Solicitud de información y estrategia de vigilancia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Recepción, presentación y seguimiento a quejas y denuncias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Reuniones e informes a usuarias de los CDM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4" custScaleX="78541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3"/>
      <dgm:spPr/>
    </dgm:pt>
    <dgm:pt modelId="{5410746C-1719-4F82-BDF9-B3B2B8CD7BB8}" type="pres">
      <dgm:prSet presAssocID="{5EA92F25-06FA-4625-8FED-044B8C21A99A}" presName="connectorText" presStyleLbl="sibTrans2D1" presStyleIdx="0" presStyleCnt="3"/>
      <dgm:spPr/>
    </dgm:pt>
    <dgm:pt modelId="{882A31B0-C1B1-4A80-92C8-EBC37E52A48C}" type="pres">
      <dgm:prSet presAssocID="{6BD444F9-6CBE-443F-9736-E1E0FDE32A49}" presName="node" presStyleLbl="node1" presStyleIdx="1" presStyleCnt="4" custScaleX="78541" custScaleY="138469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3"/>
      <dgm:spPr/>
    </dgm:pt>
    <dgm:pt modelId="{D40CD608-F46E-4FA3-B337-1AC333677ECC}" type="pres">
      <dgm:prSet presAssocID="{85CAB2FE-853E-4FF5-8843-83D542363DAF}" presName="connectorText" presStyleLbl="sibTrans2D1" presStyleIdx="1" presStyleCnt="3"/>
      <dgm:spPr/>
    </dgm:pt>
    <dgm:pt modelId="{195871C7-D7F0-4894-BAA1-3FAB2ECD732F}" type="pres">
      <dgm:prSet presAssocID="{E69AF8C8-8B69-45C6-A4DB-0F997EFB5F44}" presName="node" presStyleLbl="node1" presStyleIdx="2" presStyleCnt="4" custScaleX="80170" custScaleY="175380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3"/>
      <dgm:spPr/>
    </dgm:pt>
    <dgm:pt modelId="{F9E6E634-5862-4931-8F96-F7DCBDE1C166}" type="pres">
      <dgm:prSet presAssocID="{44A34F2B-35A2-4C78-9D52-3B05B77F8FF5}" presName="connectorText" presStyleLbl="sibTrans2D1" presStyleIdx="2" presStyleCnt="3"/>
      <dgm:spPr/>
    </dgm:pt>
    <dgm:pt modelId="{F835D004-5A6D-46B5-AAC5-EBEC86B5F2D1}" type="pres">
      <dgm:prSet presAssocID="{DF1D61EB-74D3-4C45-8D1E-A1FE80A7475D}" presName="node" presStyleLbl="node1" presStyleIdx="3" presStyleCnt="4" custScaleX="78541" custScaleY="155490">
        <dgm:presLayoutVars>
          <dgm:bulletEnabled val="1"/>
        </dgm:presLayoutVars>
      </dgm:prSet>
      <dgm:spPr/>
    </dgm:pt>
  </dgm:ptLst>
  <dgm:cxnLst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D0EB0-68B9-4B61-95B1-C5D476C97462}" type="doc">
      <dgm:prSet loTypeId="urn:microsoft.com/office/officeart/2005/8/layout/process2" loCatId="process" qsTypeId="urn:microsoft.com/office/officeart/2005/8/quickstyle/simple1#4" qsCatId="simple" csTypeId="urn:microsoft.com/office/officeart/2005/8/colors/accent6_1#4" csCatId="accent6" phldr="1"/>
      <dgm:spPr/>
    </dgm:pt>
    <dgm:pt modelId="{2598AFF3-16D0-4DAA-9C3A-9AD3F5CB56B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r>
            <a:rPr lang="en-US" sz="1100" b="1">
              <a:solidFill>
                <a:srgbClr val="245C4F"/>
              </a:solidFill>
              <a:latin typeface="Montserrat" panose="00000500000000000000" pitchFamily="2" charset="0"/>
            </a:rPr>
            <a:t>SICS</a:t>
          </a:r>
        </a:p>
      </dgm:t>
    </dgm:pt>
    <dgm:pt modelId="{88CA71F5-2322-434E-BB1F-BD778780A985}" type="parTrans" cxnId="{4415996E-6A48-4736-A9CD-48C900670005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5EA92F25-06FA-4625-8FED-044B8C21A99A}" type="sibTrans" cxnId="{4415996E-6A48-4736-A9CD-48C900670005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BD444F9-6CBE-443F-9736-E1E0FDE32A49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Usuarias</a:t>
          </a:r>
        </a:p>
      </dgm:t>
    </dgm:pt>
    <dgm:pt modelId="{EE245368-6A46-4AFA-9460-108E91584EF2}" type="parTrans" cxnId="{7B45208B-ED1A-425D-8586-8AACFA3F4AA3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85CAB2FE-853E-4FF5-8843-83D542363DAF}" type="sibTrans" cxnId="{7B45208B-ED1A-425D-8586-8AACFA3F4AA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E69AF8C8-8B69-45C6-A4DB-0F997EFB5F44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Módulos</a:t>
          </a:r>
        </a:p>
      </dgm:t>
    </dgm:pt>
    <dgm:pt modelId="{FC0966F6-09F3-4A66-9E04-F89592260FFB}" type="parTrans" cxnId="{1CBD44B7-C6C8-40EE-A4AC-68D9875F2614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44A34F2B-35A2-4C78-9D52-3B05B77F8FF5}" type="sibTrans" cxnId="{1CBD44B7-C6C8-40EE-A4AC-68D9875F261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DF1D61EB-74D3-4C45-8D1E-A1FE80A7475D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Criterios de captura</a:t>
          </a:r>
        </a:p>
      </dgm:t>
    </dgm:pt>
    <dgm:pt modelId="{54A20B8F-D008-402F-8D3C-A0A06DD55C9C}" type="parTrans" cxnId="{14C56810-12A9-476D-B309-313649E477E9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CF790BD9-6AEA-4448-94DF-3F262C81332A}" type="sibTrans" cxnId="{14C56810-12A9-476D-B309-313649E477E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AEC6271B-76C6-4498-84F9-2DE143FCFD11}">
      <dgm:prSet phldrT="[Texto]" custT="1"/>
      <dgm:spPr>
        <a:ln>
          <a:solidFill>
            <a:srgbClr val="9A793E"/>
          </a:solidFill>
        </a:ln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Resultados</a:t>
          </a:r>
        </a:p>
      </dgm:t>
    </dgm:pt>
    <dgm:pt modelId="{A196DBE8-5738-4A87-B599-907E7D4982C4}" type="parTrans" cxnId="{37AFDB87-1AF3-4BAF-9DBC-A27D7E4401FC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19B1E949-6AC1-42B8-AEE2-A1EBB53971E9}" type="sibTrans" cxnId="{37AFDB87-1AF3-4BAF-9DBC-A27D7E4401FC}">
      <dgm:prSet/>
      <dgm:spPr/>
      <dgm:t>
        <a:bodyPr/>
        <a:lstStyle/>
        <a:p>
          <a:endParaRPr lang="en-US" b="1">
            <a:solidFill>
              <a:srgbClr val="245C4F"/>
            </a:solidFill>
          </a:endParaRPr>
        </a:p>
      </dgm:t>
    </dgm:pt>
    <dgm:pt modelId="{604A63C7-5211-4029-8BED-384739B50DEE}" type="pres">
      <dgm:prSet presAssocID="{2AED0EB0-68B9-4B61-95B1-C5D476C97462}" presName="linearFlow" presStyleCnt="0">
        <dgm:presLayoutVars>
          <dgm:resizeHandles val="exact"/>
        </dgm:presLayoutVars>
      </dgm:prSet>
      <dgm:spPr/>
    </dgm:pt>
    <dgm:pt modelId="{66EEC8FB-9EDA-4E34-A774-92392BEAE666}" type="pres">
      <dgm:prSet presAssocID="{2598AFF3-16D0-4DAA-9C3A-9AD3F5CB56BD}" presName="node" presStyleLbl="node1" presStyleIdx="0" presStyleCnt="5" custScaleX="158370" custLinFactNeighborY="-4409">
        <dgm:presLayoutVars>
          <dgm:bulletEnabled val="1"/>
        </dgm:presLayoutVars>
      </dgm:prSet>
      <dgm:spPr/>
    </dgm:pt>
    <dgm:pt modelId="{5A841875-BA9C-4CE3-9FC7-436AF0D148E3}" type="pres">
      <dgm:prSet presAssocID="{5EA92F25-06FA-4625-8FED-044B8C21A99A}" presName="sibTrans" presStyleLbl="sibTrans2D1" presStyleIdx="0" presStyleCnt="4"/>
      <dgm:spPr/>
    </dgm:pt>
    <dgm:pt modelId="{5410746C-1719-4F82-BDF9-B3B2B8CD7BB8}" type="pres">
      <dgm:prSet presAssocID="{5EA92F25-06FA-4625-8FED-044B8C21A99A}" presName="connectorText" presStyleLbl="sibTrans2D1" presStyleIdx="0" presStyleCnt="4"/>
      <dgm:spPr/>
    </dgm:pt>
    <dgm:pt modelId="{882A31B0-C1B1-4A80-92C8-EBC37E52A48C}" type="pres">
      <dgm:prSet presAssocID="{6BD444F9-6CBE-443F-9736-E1E0FDE32A49}" presName="node" presStyleLbl="node1" presStyleIdx="1" presStyleCnt="5" custScaleX="151942">
        <dgm:presLayoutVars>
          <dgm:bulletEnabled val="1"/>
        </dgm:presLayoutVars>
      </dgm:prSet>
      <dgm:spPr/>
    </dgm:pt>
    <dgm:pt modelId="{26EF3F55-DD9F-4DAA-9A65-35BDE7FBF454}" type="pres">
      <dgm:prSet presAssocID="{85CAB2FE-853E-4FF5-8843-83D542363DAF}" presName="sibTrans" presStyleLbl="sibTrans2D1" presStyleIdx="1" presStyleCnt="4"/>
      <dgm:spPr/>
    </dgm:pt>
    <dgm:pt modelId="{D40CD608-F46E-4FA3-B337-1AC333677ECC}" type="pres">
      <dgm:prSet presAssocID="{85CAB2FE-853E-4FF5-8843-83D542363DAF}" presName="connectorText" presStyleLbl="sibTrans2D1" presStyleIdx="1" presStyleCnt="4"/>
      <dgm:spPr/>
    </dgm:pt>
    <dgm:pt modelId="{195871C7-D7F0-4894-BAA1-3FAB2ECD732F}" type="pres">
      <dgm:prSet presAssocID="{E69AF8C8-8B69-45C6-A4DB-0F997EFB5F44}" presName="node" presStyleLbl="node1" presStyleIdx="2" presStyleCnt="5" custScaleX="161728">
        <dgm:presLayoutVars>
          <dgm:bulletEnabled val="1"/>
        </dgm:presLayoutVars>
      </dgm:prSet>
      <dgm:spPr/>
    </dgm:pt>
    <dgm:pt modelId="{95B0F66E-BD5A-4485-9BA1-521E4A868245}" type="pres">
      <dgm:prSet presAssocID="{44A34F2B-35A2-4C78-9D52-3B05B77F8FF5}" presName="sibTrans" presStyleLbl="sibTrans2D1" presStyleIdx="2" presStyleCnt="4"/>
      <dgm:spPr/>
    </dgm:pt>
    <dgm:pt modelId="{F9E6E634-5862-4931-8F96-F7DCBDE1C166}" type="pres">
      <dgm:prSet presAssocID="{44A34F2B-35A2-4C78-9D52-3B05B77F8FF5}" presName="connectorText" presStyleLbl="sibTrans2D1" presStyleIdx="2" presStyleCnt="4"/>
      <dgm:spPr/>
    </dgm:pt>
    <dgm:pt modelId="{F835D004-5A6D-46B5-AAC5-EBEC86B5F2D1}" type="pres">
      <dgm:prSet presAssocID="{DF1D61EB-74D3-4C45-8D1E-A1FE80A7475D}" presName="node" presStyleLbl="node1" presStyleIdx="3" presStyleCnt="5" custScaleX="158370">
        <dgm:presLayoutVars>
          <dgm:bulletEnabled val="1"/>
        </dgm:presLayoutVars>
      </dgm:prSet>
      <dgm:spPr/>
    </dgm:pt>
    <dgm:pt modelId="{92D59657-4E07-44D9-9338-2E89A8097EC7}" type="pres">
      <dgm:prSet presAssocID="{CF790BD9-6AEA-4448-94DF-3F262C81332A}" presName="sibTrans" presStyleLbl="sibTrans2D1" presStyleIdx="3" presStyleCnt="4"/>
      <dgm:spPr/>
    </dgm:pt>
    <dgm:pt modelId="{AF16909B-2010-42FF-9E57-C13B9C3BEE7B}" type="pres">
      <dgm:prSet presAssocID="{CF790BD9-6AEA-4448-94DF-3F262C81332A}" presName="connectorText" presStyleLbl="sibTrans2D1" presStyleIdx="3" presStyleCnt="4"/>
      <dgm:spPr/>
    </dgm:pt>
    <dgm:pt modelId="{BFA5DEEF-8A73-4DBF-AC22-8A4CD3B6F628}" type="pres">
      <dgm:prSet presAssocID="{AEC6271B-76C6-4498-84F9-2DE143FCFD11}" presName="node" presStyleLbl="node1" presStyleIdx="4" presStyleCnt="5" custScaleX="151654">
        <dgm:presLayoutVars>
          <dgm:bulletEnabled val="1"/>
        </dgm:presLayoutVars>
      </dgm:prSet>
      <dgm:spPr/>
    </dgm:pt>
  </dgm:ptLst>
  <dgm:cxnLst>
    <dgm:cxn modelId="{8E9E7A01-8F85-4293-88E4-564638320857}" type="presOf" srcId="{CF790BD9-6AEA-4448-94DF-3F262C81332A}" destId="{92D59657-4E07-44D9-9338-2E89A8097EC7}" srcOrd="0" destOrd="0" presId="urn:microsoft.com/office/officeart/2005/8/layout/process2"/>
    <dgm:cxn modelId="{14C56810-12A9-476D-B309-313649E477E9}" srcId="{2AED0EB0-68B9-4B61-95B1-C5D476C97462}" destId="{DF1D61EB-74D3-4C45-8D1E-A1FE80A7475D}" srcOrd="3" destOrd="0" parTransId="{54A20B8F-D008-402F-8D3C-A0A06DD55C9C}" sibTransId="{CF790BD9-6AEA-4448-94DF-3F262C81332A}"/>
    <dgm:cxn modelId="{65EA3515-A3F5-493C-BA30-7B6F6EA906CB}" type="presOf" srcId="{85CAB2FE-853E-4FF5-8843-83D542363DAF}" destId="{26EF3F55-DD9F-4DAA-9A65-35BDE7FBF454}" srcOrd="0" destOrd="0" presId="urn:microsoft.com/office/officeart/2005/8/layout/process2"/>
    <dgm:cxn modelId="{73980B1A-398E-4A31-A9DE-4F7BC4384D5A}" type="presOf" srcId="{85CAB2FE-853E-4FF5-8843-83D542363DAF}" destId="{D40CD608-F46E-4FA3-B337-1AC333677ECC}" srcOrd="1" destOrd="0" presId="urn:microsoft.com/office/officeart/2005/8/layout/process2"/>
    <dgm:cxn modelId="{0520A52D-F301-45EB-9BD3-23AD465DB3CE}" type="presOf" srcId="{44A34F2B-35A2-4C78-9D52-3B05B77F8FF5}" destId="{95B0F66E-BD5A-4485-9BA1-521E4A868245}" srcOrd="0" destOrd="0" presId="urn:microsoft.com/office/officeart/2005/8/layout/process2"/>
    <dgm:cxn modelId="{D900B944-A85F-4B56-8A51-C0E6392291DB}" type="presOf" srcId="{E69AF8C8-8B69-45C6-A4DB-0F997EFB5F44}" destId="{195871C7-D7F0-4894-BAA1-3FAB2ECD732F}" srcOrd="0" destOrd="0" presId="urn:microsoft.com/office/officeart/2005/8/layout/process2"/>
    <dgm:cxn modelId="{72EE2367-005C-499F-8805-6937E20AC409}" type="presOf" srcId="{5EA92F25-06FA-4625-8FED-044B8C21A99A}" destId="{5410746C-1719-4F82-BDF9-B3B2B8CD7BB8}" srcOrd="1" destOrd="0" presId="urn:microsoft.com/office/officeart/2005/8/layout/process2"/>
    <dgm:cxn modelId="{4415996E-6A48-4736-A9CD-48C900670005}" srcId="{2AED0EB0-68B9-4B61-95B1-C5D476C97462}" destId="{2598AFF3-16D0-4DAA-9C3A-9AD3F5CB56BD}" srcOrd="0" destOrd="0" parTransId="{88CA71F5-2322-434E-BB1F-BD778780A985}" sibTransId="{5EA92F25-06FA-4625-8FED-044B8C21A99A}"/>
    <dgm:cxn modelId="{37AFDB87-1AF3-4BAF-9DBC-A27D7E4401FC}" srcId="{2AED0EB0-68B9-4B61-95B1-C5D476C97462}" destId="{AEC6271B-76C6-4498-84F9-2DE143FCFD11}" srcOrd="4" destOrd="0" parTransId="{A196DBE8-5738-4A87-B599-907E7D4982C4}" sibTransId="{19B1E949-6AC1-42B8-AEE2-A1EBB53971E9}"/>
    <dgm:cxn modelId="{2B3D1589-52AA-4248-ABC7-FABDF6299EB7}" type="presOf" srcId="{CF790BD9-6AEA-4448-94DF-3F262C81332A}" destId="{AF16909B-2010-42FF-9E57-C13B9C3BEE7B}" srcOrd="1" destOrd="0" presId="urn:microsoft.com/office/officeart/2005/8/layout/process2"/>
    <dgm:cxn modelId="{7B45208B-ED1A-425D-8586-8AACFA3F4AA3}" srcId="{2AED0EB0-68B9-4B61-95B1-C5D476C97462}" destId="{6BD444F9-6CBE-443F-9736-E1E0FDE32A49}" srcOrd="1" destOrd="0" parTransId="{EE245368-6A46-4AFA-9460-108E91584EF2}" sibTransId="{85CAB2FE-853E-4FF5-8843-83D542363DAF}"/>
    <dgm:cxn modelId="{4D60A596-FC20-45F8-B0A7-8123EB1285C2}" type="presOf" srcId="{6BD444F9-6CBE-443F-9736-E1E0FDE32A49}" destId="{882A31B0-C1B1-4A80-92C8-EBC37E52A48C}" srcOrd="0" destOrd="0" presId="urn:microsoft.com/office/officeart/2005/8/layout/process2"/>
    <dgm:cxn modelId="{D7CE419E-A4E0-4ADF-BC93-11BA58C34D0A}" type="presOf" srcId="{AEC6271B-76C6-4498-84F9-2DE143FCFD11}" destId="{BFA5DEEF-8A73-4DBF-AC22-8A4CD3B6F628}" srcOrd="0" destOrd="0" presId="urn:microsoft.com/office/officeart/2005/8/layout/process2"/>
    <dgm:cxn modelId="{63F3BFA9-4497-4A42-B8D3-5BDF894209A5}" type="presOf" srcId="{44A34F2B-35A2-4C78-9D52-3B05B77F8FF5}" destId="{F9E6E634-5862-4931-8F96-F7DCBDE1C166}" srcOrd="1" destOrd="0" presId="urn:microsoft.com/office/officeart/2005/8/layout/process2"/>
    <dgm:cxn modelId="{1CBD44B7-C6C8-40EE-A4AC-68D9875F2614}" srcId="{2AED0EB0-68B9-4B61-95B1-C5D476C97462}" destId="{E69AF8C8-8B69-45C6-A4DB-0F997EFB5F44}" srcOrd="2" destOrd="0" parTransId="{FC0966F6-09F3-4A66-9E04-F89592260FFB}" sibTransId="{44A34F2B-35A2-4C78-9D52-3B05B77F8FF5}"/>
    <dgm:cxn modelId="{2BEAD1B7-9649-4DFD-99D0-F77F88BF479E}" type="presOf" srcId="{5EA92F25-06FA-4625-8FED-044B8C21A99A}" destId="{5A841875-BA9C-4CE3-9FC7-436AF0D148E3}" srcOrd="0" destOrd="0" presId="urn:microsoft.com/office/officeart/2005/8/layout/process2"/>
    <dgm:cxn modelId="{6E216CBC-A2C9-4658-8DD5-3F0A95CD44B9}" type="presOf" srcId="{DF1D61EB-74D3-4C45-8D1E-A1FE80A7475D}" destId="{F835D004-5A6D-46B5-AAC5-EBEC86B5F2D1}" srcOrd="0" destOrd="0" presId="urn:microsoft.com/office/officeart/2005/8/layout/process2"/>
    <dgm:cxn modelId="{DB3D9ACB-F1D1-4CC1-BBD9-B538E2F8E7FC}" type="presOf" srcId="{2AED0EB0-68B9-4B61-95B1-C5D476C97462}" destId="{604A63C7-5211-4029-8BED-384739B50DEE}" srcOrd="0" destOrd="0" presId="urn:microsoft.com/office/officeart/2005/8/layout/process2"/>
    <dgm:cxn modelId="{96D38ED5-7A28-4DAE-85E1-2E4ADD8DE6D0}" type="presOf" srcId="{2598AFF3-16D0-4DAA-9C3A-9AD3F5CB56BD}" destId="{66EEC8FB-9EDA-4E34-A774-92392BEAE666}" srcOrd="0" destOrd="0" presId="urn:microsoft.com/office/officeart/2005/8/layout/process2"/>
    <dgm:cxn modelId="{1944D98E-7044-4311-8979-37CC651CC0C0}" type="presParOf" srcId="{604A63C7-5211-4029-8BED-384739B50DEE}" destId="{66EEC8FB-9EDA-4E34-A774-92392BEAE666}" srcOrd="0" destOrd="0" presId="urn:microsoft.com/office/officeart/2005/8/layout/process2"/>
    <dgm:cxn modelId="{B920A3C0-A458-4B5A-9831-7947AEDEEEE0}" type="presParOf" srcId="{604A63C7-5211-4029-8BED-384739B50DEE}" destId="{5A841875-BA9C-4CE3-9FC7-436AF0D148E3}" srcOrd="1" destOrd="0" presId="urn:microsoft.com/office/officeart/2005/8/layout/process2"/>
    <dgm:cxn modelId="{E537D785-465D-4E0C-B760-0B00931DAECC}" type="presParOf" srcId="{5A841875-BA9C-4CE3-9FC7-436AF0D148E3}" destId="{5410746C-1719-4F82-BDF9-B3B2B8CD7BB8}" srcOrd="0" destOrd="0" presId="urn:microsoft.com/office/officeart/2005/8/layout/process2"/>
    <dgm:cxn modelId="{FC6386EF-14E2-4BBD-AEE0-E16B1BEDD608}" type="presParOf" srcId="{604A63C7-5211-4029-8BED-384739B50DEE}" destId="{882A31B0-C1B1-4A80-92C8-EBC37E52A48C}" srcOrd="2" destOrd="0" presId="urn:microsoft.com/office/officeart/2005/8/layout/process2"/>
    <dgm:cxn modelId="{0772DBDB-0AFB-4E1E-9FB0-EC9194E7FDE3}" type="presParOf" srcId="{604A63C7-5211-4029-8BED-384739B50DEE}" destId="{26EF3F55-DD9F-4DAA-9A65-35BDE7FBF454}" srcOrd="3" destOrd="0" presId="urn:microsoft.com/office/officeart/2005/8/layout/process2"/>
    <dgm:cxn modelId="{0920DC4C-D4ED-412D-99FD-661B60C29FDF}" type="presParOf" srcId="{26EF3F55-DD9F-4DAA-9A65-35BDE7FBF454}" destId="{D40CD608-F46E-4FA3-B337-1AC333677ECC}" srcOrd="0" destOrd="0" presId="urn:microsoft.com/office/officeart/2005/8/layout/process2"/>
    <dgm:cxn modelId="{CBDC4652-FD12-4276-8ECA-F0016DD76E37}" type="presParOf" srcId="{604A63C7-5211-4029-8BED-384739B50DEE}" destId="{195871C7-D7F0-4894-BAA1-3FAB2ECD732F}" srcOrd="4" destOrd="0" presId="urn:microsoft.com/office/officeart/2005/8/layout/process2"/>
    <dgm:cxn modelId="{9244BF9E-037A-45FC-BEED-CDE686F9B7BB}" type="presParOf" srcId="{604A63C7-5211-4029-8BED-384739B50DEE}" destId="{95B0F66E-BD5A-4485-9BA1-521E4A868245}" srcOrd="5" destOrd="0" presId="urn:microsoft.com/office/officeart/2005/8/layout/process2"/>
    <dgm:cxn modelId="{0311E764-B206-4B3F-B810-9BAB815728BA}" type="presParOf" srcId="{95B0F66E-BD5A-4485-9BA1-521E4A868245}" destId="{F9E6E634-5862-4931-8F96-F7DCBDE1C166}" srcOrd="0" destOrd="0" presId="urn:microsoft.com/office/officeart/2005/8/layout/process2"/>
    <dgm:cxn modelId="{95AF64F1-249A-4350-8657-565EE30DCF5A}" type="presParOf" srcId="{604A63C7-5211-4029-8BED-384739B50DEE}" destId="{F835D004-5A6D-46B5-AAC5-EBEC86B5F2D1}" srcOrd="6" destOrd="0" presId="urn:microsoft.com/office/officeart/2005/8/layout/process2"/>
    <dgm:cxn modelId="{1359C59B-E9ED-4D1D-9AAB-8D80A02126F8}" type="presParOf" srcId="{604A63C7-5211-4029-8BED-384739B50DEE}" destId="{92D59657-4E07-44D9-9338-2E89A8097EC7}" srcOrd="7" destOrd="0" presId="urn:microsoft.com/office/officeart/2005/8/layout/process2"/>
    <dgm:cxn modelId="{7BA0A738-DC5C-4F55-9DDE-E7753A3BF941}" type="presParOf" srcId="{92D59657-4E07-44D9-9338-2E89A8097EC7}" destId="{AF16909B-2010-42FF-9E57-C13B9C3BEE7B}" srcOrd="0" destOrd="0" presId="urn:microsoft.com/office/officeart/2005/8/layout/process2"/>
    <dgm:cxn modelId="{7E65CE57-1368-42D0-BB74-FA1CCAF0C236}" type="presParOf" srcId="{604A63C7-5211-4029-8BED-384739B50DEE}" destId="{BFA5DEEF-8A73-4DBF-AC22-8A4CD3B6F62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49199" y="1603"/>
          <a:ext cx="1506132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err="1">
              <a:solidFill>
                <a:srgbClr val="245C4F"/>
              </a:solidFill>
              <a:latin typeface="Montserrat" panose="00000500000000000000" pitchFamily="2" charset="0"/>
            </a:rPr>
            <a:t>Objetivos</a:t>
          </a: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 y </a:t>
          </a:r>
          <a:r>
            <a:rPr lang="en-US" sz="1100" b="1" kern="1200" err="1">
              <a:solidFill>
                <a:srgbClr val="245C4F"/>
              </a:solidFill>
              <a:latin typeface="Montserrat" panose="00000500000000000000" pitchFamily="2" charset="0"/>
            </a:rPr>
            <a:t>beneficios</a:t>
          </a:r>
          <a:endParaRPr lang="en-US" sz="1100" b="1" kern="1200">
            <a:solidFill>
              <a:srgbClr val="245C4F"/>
            </a:solidFill>
            <a:latin typeface="Montserrat" panose="00000500000000000000" pitchFamily="2" charset="0"/>
          </a:endParaRPr>
        </a:p>
      </dsp:txBody>
      <dsp:txXfrm>
        <a:off x="966670" y="19074"/>
        <a:ext cx="1471190" cy="561576"/>
      </dsp:txXfrm>
    </dsp:sp>
    <dsp:sp modelId="{5A841875-BA9C-4CE3-9FC7-436AF0D148E3}">
      <dsp:nvSpPr>
        <dsp:cNvPr id="0" name=""/>
        <dsp:cNvSpPr/>
      </dsp:nvSpPr>
      <dsp:spPr>
        <a:xfrm rot="5381572">
          <a:off x="1592814" y="613034"/>
          <a:ext cx="223697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23954" y="635402"/>
        <a:ext cx="161059" cy="156588"/>
      </dsp:txXfrm>
    </dsp:sp>
    <dsp:sp modelId="{882A31B0-C1B1-4A80-92C8-EBC37E52A48C}">
      <dsp:nvSpPr>
        <dsp:cNvPr id="0" name=""/>
        <dsp:cNvSpPr/>
      </dsp:nvSpPr>
      <dsp:spPr>
        <a:xfrm>
          <a:off x="964998" y="896380"/>
          <a:ext cx="1484126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organizativa</a:t>
          </a:r>
        </a:p>
      </dsp:txBody>
      <dsp:txXfrm>
        <a:off x="982469" y="913851"/>
        <a:ext cx="1449184" cy="561576"/>
      </dsp:txXfrm>
    </dsp:sp>
    <dsp:sp modelId="{26EF3F55-DD9F-4DAA-9A65-35BDE7FBF454}">
      <dsp:nvSpPr>
        <dsp:cNvPr id="0" name=""/>
        <dsp:cNvSpPr/>
      </dsp:nvSpPr>
      <dsp:spPr>
        <a:xfrm rot="5485638">
          <a:off x="1584032" y="1507811"/>
          <a:ext cx="223763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16221" y="1530156"/>
        <a:ext cx="161059" cy="156634"/>
      </dsp:txXfrm>
    </dsp:sp>
    <dsp:sp modelId="{195871C7-D7F0-4894-BAA1-3FAB2ECD732F}">
      <dsp:nvSpPr>
        <dsp:cNvPr id="0" name=""/>
        <dsp:cNvSpPr/>
      </dsp:nvSpPr>
      <dsp:spPr>
        <a:xfrm>
          <a:off x="935070" y="1791158"/>
          <a:ext cx="1499394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Normatividad aplicable</a:t>
          </a:r>
        </a:p>
      </dsp:txBody>
      <dsp:txXfrm>
        <a:off x="952541" y="1808629"/>
        <a:ext cx="1464452" cy="561576"/>
      </dsp:txXfrm>
    </dsp:sp>
    <dsp:sp modelId="{95B0F66E-BD5A-4485-9BA1-521E4A868245}">
      <dsp:nvSpPr>
        <dsp:cNvPr id="0" name=""/>
        <dsp:cNvSpPr/>
      </dsp:nvSpPr>
      <dsp:spPr>
        <a:xfrm rot="5332781">
          <a:off x="1581647" y="2402589"/>
          <a:ext cx="223737" cy="26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12330" y="2424943"/>
        <a:ext cx="161059" cy="156616"/>
      </dsp:txXfrm>
    </dsp:sp>
    <dsp:sp modelId="{F835D004-5A6D-46B5-AAC5-EBEC86B5F2D1}">
      <dsp:nvSpPr>
        <dsp:cNvPr id="0" name=""/>
        <dsp:cNvSpPr/>
      </dsp:nvSpPr>
      <dsp:spPr>
        <a:xfrm>
          <a:off x="970066" y="2685935"/>
          <a:ext cx="1464398" cy="596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Estructura de documentos normativos</a:t>
          </a:r>
        </a:p>
      </dsp:txBody>
      <dsp:txXfrm>
        <a:off x="987537" y="2703406"/>
        <a:ext cx="1429456" cy="56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33752" y="0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Difusión</a:t>
          </a:r>
        </a:p>
      </dsp:txBody>
      <dsp:txXfrm>
        <a:off x="947490" y="13738"/>
        <a:ext cx="1509550" cy="441560"/>
      </dsp:txXfrm>
    </dsp:sp>
    <dsp:sp modelId="{5A841875-BA9C-4CE3-9FC7-436AF0D148E3}">
      <dsp:nvSpPr>
        <dsp:cNvPr id="0" name=""/>
        <dsp:cNvSpPr/>
      </dsp:nvSpPr>
      <dsp:spPr>
        <a:xfrm rot="5400000">
          <a:off x="1614170" y="480962"/>
          <a:ext cx="176189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498401"/>
        <a:ext cx="126640" cy="123332"/>
      </dsp:txXfrm>
    </dsp:sp>
    <dsp:sp modelId="{882A31B0-C1B1-4A80-92C8-EBC37E52A48C}">
      <dsp:nvSpPr>
        <dsp:cNvPr id="0" name=""/>
        <dsp:cNvSpPr/>
      </dsp:nvSpPr>
      <dsp:spPr>
        <a:xfrm>
          <a:off x="933752" y="703955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Constitución de comités de CS</a:t>
          </a:r>
        </a:p>
      </dsp:txBody>
      <dsp:txXfrm>
        <a:off x="947490" y="717693"/>
        <a:ext cx="1509550" cy="441560"/>
      </dsp:txXfrm>
    </dsp:sp>
    <dsp:sp modelId="{26EF3F55-DD9F-4DAA-9A65-35BDE7FBF454}">
      <dsp:nvSpPr>
        <dsp:cNvPr id="0" name=""/>
        <dsp:cNvSpPr/>
      </dsp:nvSpPr>
      <dsp:spPr>
        <a:xfrm rot="5400000">
          <a:off x="1614321" y="118471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202306"/>
        <a:ext cx="126640" cy="123122"/>
      </dsp:txXfrm>
    </dsp:sp>
    <dsp:sp modelId="{195871C7-D7F0-4894-BAA1-3FAB2ECD732F}">
      <dsp:nvSpPr>
        <dsp:cNvPr id="0" name=""/>
        <dsp:cNvSpPr/>
      </dsp:nvSpPr>
      <dsp:spPr>
        <a:xfrm>
          <a:off x="933752" y="1407510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Capacitación y asesoría</a:t>
          </a:r>
        </a:p>
      </dsp:txBody>
      <dsp:txXfrm>
        <a:off x="947490" y="1421248"/>
        <a:ext cx="1509550" cy="441560"/>
      </dsp:txXfrm>
    </dsp:sp>
    <dsp:sp modelId="{95B0F66E-BD5A-4485-9BA1-521E4A868245}">
      <dsp:nvSpPr>
        <dsp:cNvPr id="0" name=""/>
        <dsp:cNvSpPr/>
      </dsp:nvSpPr>
      <dsp:spPr>
        <a:xfrm rot="5400000">
          <a:off x="1614321" y="1888272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905861"/>
        <a:ext cx="126640" cy="123122"/>
      </dsp:txXfrm>
    </dsp:sp>
    <dsp:sp modelId="{F835D004-5A6D-46B5-AAC5-EBEC86B5F2D1}">
      <dsp:nvSpPr>
        <dsp:cNvPr id="0" name=""/>
        <dsp:cNvSpPr/>
      </dsp:nvSpPr>
      <dsp:spPr>
        <a:xfrm>
          <a:off x="933752" y="2111064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Captación de informes</a:t>
          </a:r>
        </a:p>
      </dsp:txBody>
      <dsp:txXfrm>
        <a:off x="947490" y="2124802"/>
        <a:ext cx="1509550" cy="441560"/>
      </dsp:txXfrm>
    </dsp:sp>
    <dsp:sp modelId="{972A4C3A-5FF1-4641-9F55-1DEB884C8CFE}">
      <dsp:nvSpPr>
        <dsp:cNvPr id="0" name=""/>
        <dsp:cNvSpPr/>
      </dsp:nvSpPr>
      <dsp:spPr>
        <a:xfrm rot="5400000">
          <a:off x="1614321" y="259182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2609416"/>
        <a:ext cx="126640" cy="123122"/>
      </dsp:txXfrm>
    </dsp:sp>
    <dsp:sp modelId="{B9C11229-D8E5-41C7-B769-6251C744DCF6}">
      <dsp:nvSpPr>
        <dsp:cNvPr id="0" name=""/>
        <dsp:cNvSpPr/>
      </dsp:nvSpPr>
      <dsp:spPr>
        <a:xfrm>
          <a:off x="933752" y="2814619"/>
          <a:ext cx="153702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Quejas y denuncias</a:t>
          </a:r>
        </a:p>
      </dsp:txBody>
      <dsp:txXfrm>
        <a:off x="947490" y="2828357"/>
        <a:ext cx="1509550" cy="441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67804" y="2861"/>
          <a:ext cx="1468922" cy="4675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Constitución de comités de CS</a:t>
          </a:r>
        </a:p>
      </dsp:txBody>
      <dsp:txXfrm>
        <a:off x="981499" y="16556"/>
        <a:ext cx="1441532" cy="440175"/>
      </dsp:txXfrm>
    </dsp:sp>
    <dsp:sp modelId="{5A841875-BA9C-4CE3-9FC7-436AF0D148E3}">
      <dsp:nvSpPr>
        <dsp:cNvPr id="0" name=""/>
        <dsp:cNvSpPr/>
      </dsp:nvSpPr>
      <dsp:spPr>
        <a:xfrm rot="5400000">
          <a:off x="1614596" y="482116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499650"/>
        <a:ext cx="126242" cy="122736"/>
      </dsp:txXfrm>
    </dsp:sp>
    <dsp:sp modelId="{882A31B0-C1B1-4A80-92C8-EBC37E52A48C}">
      <dsp:nvSpPr>
        <dsp:cNvPr id="0" name=""/>
        <dsp:cNvSpPr/>
      </dsp:nvSpPr>
      <dsp:spPr>
        <a:xfrm>
          <a:off x="967804" y="704210"/>
          <a:ext cx="1468922" cy="647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Solicitud de información y estrategia de vigilancia</a:t>
          </a:r>
        </a:p>
      </dsp:txBody>
      <dsp:txXfrm>
        <a:off x="986767" y="723173"/>
        <a:ext cx="1430996" cy="609507"/>
      </dsp:txXfrm>
    </dsp:sp>
    <dsp:sp modelId="{26EF3F55-DD9F-4DAA-9A65-35BDE7FBF454}">
      <dsp:nvSpPr>
        <dsp:cNvPr id="0" name=""/>
        <dsp:cNvSpPr/>
      </dsp:nvSpPr>
      <dsp:spPr>
        <a:xfrm rot="5400000">
          <a:off x="1614596" y="1363332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1380866"/>
        <a:ext cx="126242" cy="122736"/>
      </dsp:txXfrm>
    </dsp:sp>
    <dsp:sp modelId="{195871C7-D7F0-4894-BAA1-3FAB2ECD732F}">
      <dsp:nvSpPr>
        <dsp:cNvPr id="0" name=""/>
        <dsp:cNvSpPr/>
      </dsp:nvSpPr>
      <dsp:spPr>
        <a:xfrm>
          <a:off x="952570" y="1585426"/>
          <a:ext cx="1499389" cy="8200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Recepción, presentación y seguimiento a quejas y denuncias</a:t>
          </a:r>
        </a:p>
      </dsp:txBody>
      <dsp:txXfrm>
        <a:off x="976587" y="1609443"/>
        <a:ext cx="1451355" cy="771982"/>
      </dsp:txXfrm>
    </dsp:sp>
    <dsp:sp modelId="{95B0F66E-BD5A-4485-9BA1-521E4A868245}">
      <dsp:nvSpPr>
        <dsp:cNvPr id="0" name=""/>
        <dsp:cNvSpPr/>
      </dsp:nvSpPr>
      <dsp:spPr>
        <a:xfrm rot="5400000">
          <a:off x="1614596" y="2417131"/>
          <a:ext cx="175337" cy="210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9144" y="2434665"/>
        <a:ext cx="126242" cy="122736"/>
      </dsp:txXfrm>
    </dsp:sp>
    <dsp:sp modelId="{F835D004-5A6D-46B5-AAC5-EBEC86B5F2D1}">
      <dsp:nvSpPr>
        <dsp:cNvPr id="0" name=""/>
        <dsp:cNvSpPr/>
      </dsp:nvSpPr>
      <dsp:spPr>
        <a:xfrm>
          <a:off x="967804" y="2639225"/>
          <a:ext cx="1468922" cy="727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Reuniones e informes a usuarias de los CDM</a:t>
          </a:r>
        </a:p>
      </dsp:txBody>
      <dsp:txXfrm>
        <a:off x="989098" y="2660519"/>
        <a:ext cx="1426334" cy="6844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EC8FB-9EDA-4E34-A774-92392BEAE666}">
      <dsp:nvSpPr>
        <dsp:cNvPr id="0" name=""/>
        <dsp:cNvSpPr/>
      </dsp:nvSpPr>
      <dsp:spPr>
        <a:xfrm>
          <a:off x="958727" y="0"/>
          <a:ext cx="148707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</a:rPr>
            <a:t>SICS</a:t>
          </a:r>
        </a:p>
      </dsp:txBody>
      <dsp:txXfrm>
        <a:off x="972465" y="13738"/>
        <a:ext cx="1459600" cy="441560"/>
      </dsp:txXfrm>
    </dsp:sp>
    <dsp:sp modelId="{5A841875-BA9C-4CE3-9FC7-436AF0D148E3}">
      <dsp:nvSpPr>
        <dsp:cNvPr id="0" name=""/>
        <dsp:cNvSpPr/>
      </dsp:nvSpPr>
      <dsp:spPr>
        <a:xfrm rot="5400000">
          <a:off x="1614170" y="480962"/>
          <a:ext cx="176189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498401"/>
        <a:ext cx="126640" cy="123332"/>
      </dsp:txXfrm>
    </dsp:sp>
    <dsp:sp modelId="{882A31B0-C1B1-4A80-92C8-EBC37E52A48C}">
      <dsp:nvSpPr>
        <dsp:cNvPr id="0" name=""/>
        <dsp:cNvSpPr/>
      </dsp:nvSpPr>
      <dsp:spPr>
        <a:xfrm>
          <a:off x="988906" y="703955"/>
          <a:ext cx="1426718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Usuarias</a:t>
          </a:r>
        </a:p>
      </dsp:txBody>
      <dsp:txXfrm>
        <a:off x="1002644" y="717693"/>
        <a:ext cx="1399242" cy="441560"/>
      </dsp:txXfrm>
    </dsp:sp>
    <dsp:sp modelId="{26EF3F55-DD9F-4DAA-9A65-35BDE7FBF454}">
      <dsp:nvSpPr>
        <dsp:cNvPr id="0" name=""/>
        <dsp:cNvSpPr/>
      </dsp:nvSpPr>
      <dsp:spPr>
        <a:xfrm rot="5400000">
          <a:off x="1614321" y="118471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202306"/>
        <a:ext cx="126640" cy="123122"/>
      </dsp:txXfrm>
    </dsp:sp>
    <dsp:sp modelId="{195871C7-D7F0-4894-BAA1-3FAB2ECD732F}">
      <dsp:nvSpPr>
        <dsp:cNvPr id="0" name=""/>
        <dsp:cNvSpPr/>
      </dsp:nvSpPr>
      <dsp:spPr>
        <a:xfrm>
          <a:off x="942961" y="1407510"/>
          <a:ext cx="1518608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Módulos</a:t>
          </a:r>
        </a:p>
      </dsp:txBody>
      <dsp:txXfrm>
        <a:off x="956699" y="1421248"/>
        <a:ext cx="1491132" cy="441560"/>
      </dsp:txXfrm>
    </dsp:sp>
    <dsp:sp modelId="{95B0F66E-BD5A-4485-9BA1-521E4A868245}">
      <dsp:nvSpPr>
        <dsp:cNvPr id="0" name=""/>
        <dsp:cNvSpPr/>
      </dsp:nvSpPr>
      <dsp:spPr>
        <a:xfrm rot="5400000">
          <a:off x="1614321" y="1888272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1905861"/>
        <a:ext cx="126640" cy="123122"/>
      </dsp:txXfrm>
    </dsp:sp>
    <dsp:sp modelId="{F835D004-5A6D-46B5-AAC5-EBEC86B5F2D1}">
      <dsp:nvSpPr>
        <dsp:cNvPr id="0" name=""/>
        <dsp:cNvSpPr/>
      </dsp:nvSpPr>
      <dsp:spPr>
        <a:xfrm>
          <a:off x="958727" y="2111064"/>
          <a:ext cx="1487076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Criterios de captura</a:t>
          </a:r>
        </a:p>
      </dsp:txBody>
      <dsp:txXfrm>
        <a:off x="972465" y="2124802"/>
        <a:ext cx="1459600" cy="441560"/>
      </dsp:txXfrm>
    </dsp:sp>
    <dsp:sp modelId="{92D59657-4E07-44D9-9338-2E89A8097EC7}">
      <dsp:nvSpPr>
        <dsp:cNvPr id="0" name=""/>
        <dsp:cNvSpPr/>
      </dsp:nvSpPr>
      <dsp:spPr>
        <a:xfrm rot="5400000">
          <a:off x="1614321" y="2591827"/>
          <a:ext cx="175888" cy="2110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solidFill>
              <a:srgbClr val="245C4F"/>
            </a:solidFill>
          </a:endParaRPr>
        </a:p>
      </dsp:txBody>
      <dsp:txXfrm rot="-5400000">
        <a:off x="1638945" y="2609416"/>
        <a:ext cx="126640" cy="123122"/>
      </dsp:txXfrm>
    </dsp:sp>
    <dsp:sp modelId="{BFA5DEEF-8A73-4DBF-AC22-8A4CD3B6F628}">
      <dsp:nvSpPr>
        <dsp:cNvPr id="0" name=""/>
        <dsp:cNvSpPr/>
      </dsp:nvSpPr>
      <dsp:spPr>
        <a:xfrm>
          <a:off x="990258" y="2814619"/>
          <a:ext cx="1424014" cy="46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A793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rgbClr val="245C4F"/>
              </a:solidFill>
              <a:latin typeface="Montserrat" panose="00000500000000000000" pitchFamily="2" charset="0"/>
              <a:ea typeface="+mn-ea"/>
              <a:cs typeface="+mn-cs"/>
            </a:rPr>
            <a:t>Resultados</a:t>
          </a:r>
        </a:p>
      </dsp:txBody>
      <dsp:txXfrm>
        <a:off x="1003996" y="2828357"/>
        <a:ext cx="1396538" cy="44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57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66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201374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518693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13/06/2023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13/06/2023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284287"/>
            <a:ext cx="11465560" cy="1325563"/>
          </a:xfrm>
        </p:spPr>
        <p:txBody>
          <a:bodyPr/>
          <a:lstStyle/>
          <a:p>
            <a:r>
              <a:rPr lang="es-MX" dirty="0"/>
              <a:t>Programa para el Adelanto, Bienestar e Igualdad de las Mujeres</a:t>
            </a:r>
            <a:br>
              <a:rPr lang="es-MX" dirty="0"/>
            </a:br>
            <a:r>
              <a:rPr lang="es-MX" dirty="0"/>
              <a:t>PROABIM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VOLANTE DE DIFUSIÓN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49C77E79-38A5-3723-BB65-4443D9319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02" y="5253930"/>
            <a:ext cx="3595956" cy="144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7D809CF-3E14-4972-9AF0-A6B84555667F}"/>
              </a:ext>
            </a:extLst>
          </p:cNvPr>
          <p:cNvSpPr txBox="1"/>
          <p:nvPr/>
        </p:nvSpPr>
        <p:spPr>
          <a:xfrm>
            <a:off x="362068" y="6325371"/>
            <a:ext cx="93367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 dirty="0"/>
              <a:t>.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4A5BE33-97FA-4A47-903F-2F9669F70514}"/>
              </a:ext>
            </a:extLst>
          </p:cNvPr>
          <p:cNvSpPr txBox="1">
            <a:spLocks/>
          </p:cNvSpPr>
          <p:nvPr/>
        </p:nvSpPr>
        <p:spPr>
          <a:xfrm>
            <a:off x="345207" y="1026278"/>
            <a:ext cx="5094352" cy="48025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ontserrat" panose="00000A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El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PROABIM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 contribuye a la igualdad de oportunidades y al ejercicio de los derechos de las mujeres, mediante la entrega de subsidios y asesorías dirigidas a los Mecanismos para el Adelanto de las Mujeres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(MAM) 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para que implementen acciones de atención y medidas especiales de carácter temporal con el propósito de disminuir las brechas de desigualdad de género, impulsar el adelanto de las mujeres y alcanzar su bienestar.</a:t>
            </a:r>
          </a:p>
          <a:p>
            <a:pPr algn="just"/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Así mismo los </a:t>
            </a:r>
            <a:r>
              <a:rPr lang="es-MX" sz="1150" b="1" dirty="0">
                <a:solidFill>
                  <a:srgbClr val="BC945A"/>
                </a:solidFill>
                <a:latin typeface="Montserrat SemiBold" panose="00000700000000000000" charset="0"/>
              </a:rPr>
              <a:t>MAM </a:t>
            </a:r>
            <a:r>
              <a:rPr lang="es-MX" sz="1150" dirty="0">
                <a:solidFill>
                  <a:srgbClr val="245C4F"/>
                </a:solidFill>
                <a:latin typeface="Montserrat SemiBold" panose="00000700000000000000" charset="0"/>
              </a:rPr>
              <a:t>promueven la incorporación de la perspectiva de género en el marco normativo, en los instrumentos de planeación, programáticos y en las acciones gubernamentales para implementar la política nacional en materia de igualdad entre mujeres y hombres en las entidades federativas, en los municipios y en las alcaldías de la Ciudad de México, mediante su fortalecimiento institucional. </a:t>
            </a:r>
          </a:p>
          <a:p>
            <a:pPr algn="just"/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Los recursos otorgados a los </a:t>
            </a:r>
            <a:r>
              <a:rPr lang="es-ES" sz="1150" dirty="0">
                <a:solidFill>
                  <a:srgbClr val="BC945A"/>
                </a:solidFill>
                <a:latin typeface="Montserrat SemiBold" panose="00000700000000000000" charset="0"/>
              </a:rPr>
              <a:t>MAM</a:t>
            </a:r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 tienen el carácter de subsidios por lo que de conformidad con el artículo 10 de la Ley Federal de Presupuesto y Responsabilidad Hacendaria (LFPRH), mantienen su naturaleza jurídica de recursos públicos federales y para acceder a estos, deberán presentar completa y correcta la documentación jurídica, así como la del proyecto.</a:t>
            </a:r>
          </a:p>
          <a:p>
            <a:pPr algn="just"/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Una de las actividades del programa, es la implementación del Modelo de Operación de los</a:t>
            </a:r>
            <a:r>
              <a:rPr lang="es-ES" sz="1150" dirty="0">
                <a:solidFill>
                  <a:srgbClr val="BC945A"/>
                </a:solidFill>
                <a:latin typeface="Montserrat SemiBold" panose="00000700000000000000" charset="0"/>
              </a:rPr>
              <a:t> Centros para el Desarrollo de las Mujeres (CDM),</a:t>
            </a:r>
            <a:r>
              <a:rPr lang="es-ES" sz="1150" dirty="0">
                <a:solidFill>
                  <a:srgbClr val="245C4F"/>
                </a:solidFill>
                <a:latin typeface="Montserrat SemiBold" panose="00000700000000000000" charset="0"/>
              </a:rPr>
              <a:t> de conformidad con el proyecto presentado por las Instancias de las Mujeres en las Entidades Federativas (IMEF) para la instalación y fortalecimiento de los centros en la Modalidad I.</a:t>
            </a:r>
            <a:endParaRPr lang="es-MX" sz="115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67D004-8D8B-49B8-9E49-0251A5CA0527}"/>
              </a:ext>
            </a:extLst>
          </p:cNvPr>
          <p:cNvSpPr txBox="1"/>
          <p:nvPr/>
        </p:nvSpPr>
        <p:spPr>
          <a:xfrm>
            <a:off x="6112016" y="1008348"/>
            <a:ext cx="5094352" cy="48397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Los </a:t>
            </a:r>
            <a:r>
              <a:rPr lang="en-US" sz="1100" b="1" dirty="0">
                <a:solidFill>
                  <a:srgbClr val="BC945A"/>
                </a:solidFill>
                <a:latin typeface="Montserrat SemiBold" panose="00000700000000000000" charset="0"/>
              </a:rPr>
              <a:t>CDM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tienen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la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característica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ser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espacios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p</a:t>
            </a:r>
            <a:r>
              <a:rPr lang="es-MX" sz="1100" dirty="0" err="1">
                <a:solidFill>
                  <a:srgbClr val="245C4F"/>
                </a:solidFill>
                <a:latin typeface="Montserrat SemiBold" panose="00000700000000000000" charset="0"/>
              </a:rPr>
              <a:t>romoción</a:t>
            </a:r>
            <a:r>
              <a:rPr lang="es-MX" sz="1100" dirty="0">
                <a:solidFill>
                  <a:srgbClr val="245C4F"/>
                </a:solidFill>
                <a:latin typeface="Montserrat SemiBold" panose="00000700000000000000" charset="0"/>
              </a:rPr>
              <a:t> de acciones coordinadas con actores estratégicos, mediante el fortalecimiento institucional, organizacional y operativo de las IMEF e IMM para fomentar el desarrollo integral de las mujeres a partir de la detección de sus intereses e impulsar su autonomía y empoderamiento económico.</a:t>
            </a:r>
            <a:endParaRPr lang="es-ES_tradnl" sz="1100" b="1" dirty="0">
              <a:solidFill>
                <a:srgbClr val="245C4F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endParaRPr lang="es-ES_tradnl" sz="1100" b="1" dirty="0">
              <a:solidFill>
                <a:srgbClr val="BC945A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100" b="1" dirty="0">
                <a:solidFill>
                  <a:srgbClr val="BC945A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Objetivos:</a:t>
            </a:r>
            <a:endParaRPr lang="es-MX" sz="1100" b="1" dirty="0">
              <a:solidFill>
                <a:srgbClr val="BC945A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rgbClr val="BC945A"/>
              </a:solidFill>
              <a:latin typeface="Montserrat SemiBold" panose="0000070000000000000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Apoyar</a:t>
            </a:r>
            <a:r>
              <a:rPr lang="es-MX" sz="1100" b="1" dirty="0">
                <a:solidFill>
                  <a:srgbClr val="BC945A"/>
                </a:solidFill>
                <a:latin typeface="Montserrat SemiBold"/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la coordinación interinstitucional entre las Instancias de las Mujeres en las Entidades Federativas (IMEF), las Instancias Municipales de las Mujeres IMM y de ser el caso con las dependencias de la administración pública federal y local para instrumentar estrategias integrales de atención a las mujeres.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BC945A"/>
              </a:solidFill>
              <a:latin typeface="Montserrat SemiBold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Difundir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 información sobre los servicios institucionales disponibles, brindar asesoría y capacitación para fortalecer las habilidades, capacidades y conocimientos prioritariamente de las mujeres.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100" b="1" dirty="0">
              <a:solidFill>
                <a:srgbClr val="BC945A"/>
              </a:solidFill>
              <a:latin typeface="Montserrat SemiBold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Contribuir</a:t>
            </a:r>
            <a:r>
              <a:rPr lang="es-MX" sz="1100" dirty="0"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al diseño y ejecución de acciones de atención y medidas especiales de carácter temporal para disminuir las brechas de desigualdad de género en específico las económicas.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b="1" dirty="0">
                <a:solidFill>
                  <a:srgbClr val="BC945A"/>
                </a:solidFill>
                <a:latin typeface="Montserrat SemiBold"/>
              </a:rPr>
              <a:t>Vincular y canalizar</a:t>
            </a:r>
            <a:r>
              <a:rPr lang="es-MX" sz="1100" dirty="0">
                <a:ea typeface="+mn-lt"/>
                <a:cs typeface="+mn-lt"/>
              </a:rPr>
              <a:t> 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a las personas usuarias de los CDM con otras estrategias del </a:t>
            </a:r>
            <a:r>
              <a:rPr lang="es-MX" sz="1100" dirty="0" err="1">
                <a:solidFill>
                  <a:srgbClr val="245C4F"/>
                </a:solidFill>
                <a:latin typeface="Montserrat SemiBold"/>
              </a:rPr>
              <a:t>Inmujeres</a:t>
            </a:r>
            <a:r>
              <a:rPr lang="es-MX" sz="1100" dirty="0">
                <a:solidFill>
                  <a:srgbClr val="245C4F"/>
                </a:solidFill>
                <a:latin typeface="Montserrat SemiBold"/>
              </a:rPr>
              <a:t>, así como a dependencias u organizaciones en el ámbito municipal, estatal y federal.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50" dirty="0">
              <a:solidFill>
                <a:srgbClr val="245C4F"/>
              </a:solidFill>
              <a:latin typeface="Montserrat SemiBold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4105695-D703-44DF-A7B5-052C1A9AAD8A}"/>
              </a:ext>
            </a:extLst>
          </p:cNvPr>
          <p:cNvSpPr txBox="1"/>
          <p:nvPr/>
        </p:nvSpPr>
        <p:spPr>
          <a:xfrm>
            <a:off x="1775846" y="30054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Datos generales del programa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CD9DC47C-FF4B-0383-8771-3702CE323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2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1E306FE7-0F2F-4AD0-964F-82BAF6C42499}"/>
              </a:ext>
            </a:extLst>
          </p:cNvPr>
          <p:cNvSpPr txBox="1"/>
          <p:nvPr/>
        </p:nvSpPr>
        <p:spPr>
          <a:xfrm>
            <a:off x="1785778" y="557396"/>
            <a:ext cx="8639160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Actividades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C1DBF948-51C3-4F35-8308-C0F861C65F4C}"/>
              </a:ext>
            </a:extLst>
          </p:cNvPr>
          <p:cNvGraphicFramePr/>
          <p:nvPr/>
        </p:nvGraphicFramePr>
        <p:xfrm>
          <a:off x="72736" y="2379229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B89F7C2B-E2D8-46A1-BB4E-41D3B4F63733}"/>
              </a:ext>
            </a:extLst>
          </p:cNvPr>
          <p:cNvGraphicFramePr/>
          <p:nvPr/>
        </p:nvGraphicFramePr>
        <p:xfrm>
          <a:off x="2971505" y="2379944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84FF92AB-04E0-45EA-A6C5-3B1F6D518A02}"/>
              </a:ext>
            </a:extLst>
          </p:cNvPr>
          <p:cNvGraphicFramePr/>
          <p:nvPr/>
        </p:nvGraphicFramePr>
        <p:xfrm>
          <a:off x="5829234" y="2372909"/>
          <a:ext cx="3404531" cy="336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56D74A82-6376-42B3-8AD6-E73D3A5D7A9B}"/>
              </a:ext>
            </a:extLst>
          </p:cNvPr>
          <p:cNvGraphicFramePr/>
          <p:nvPr/>
        </p:nvGraphicFramePr>
        <p:xfrm>
          <a:off x="8659386" y="2323368"/>
          <a:ext cx="3404531" cy="328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C726D0E-9D23-4D81-AF7F-97F02DB7E670}"/>
              </a:ext>
            </a:extLst>
          </p:cNvPr>
          <p:cNvSpPr/>
          <p:nvPr/>
        </p:nvSpPr>
        <p:spPr>
          <a:xfrm>
            <a:off x="930618" y="1243560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Inducción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FF3741B-4817-4F03-A076-6AF6F68FAB07}"/>
              </a:ext>
            </a:extLst>
          </p:cNvPr>
          <p:cNvSpPr/>
          <p:nvPr/>
        </p:nvSpPr>
        <p:spPr>
          <a:xfrm>
            <a:off x="3827059" y="1248000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Promoción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414E4F32-5743-41FB-94B8-283BB11EC33F}"/>
              </a:ext>
            </a:extLst>
          </p:cNvPr>
          <p:cNvSpPr/>
          <p:nvPr/>
        </p:nvSpPr>
        <p:spPr>
          <a:xfrm>
            <a:off x="6685605" y="1254851"/>
            <a:ext cx="1686189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Operación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D6475A2-FB3C-4979-B8C6-8D75F91F0853}"/>
              </a:ext>
            </a:extLst>
          </p:cNvPr>
          <p:cNvSpPr/>
          <p:nvPr/>
        </p:nvSpPr>
        <p:spPr>
          <a:xfrm>
            <a:off x="9512376" y="1259038"/>
            <a:ext cx="1694577" cy="721453"/>
          </a:xfrm>
          <a:prstGeom prst="roundRect">
            <a:avLst/>
          </a:prstGeom>
          <a:solidFill>
            <a:srgbClr val="9A793E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ontserrat" panose="00000500000000000000" pitchFamily="2" charset="0"/>
              </a:rPr>
              <a:t>Seguimiento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49D4FDE-D15C-4D87-BBF0-0D075E89DF6A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2625195" y="1604287"/>
            <a:ext cx="1201864" cy="4440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74DFED4-1CA0-458A-8916-F72B1424E048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5521636" y="1608727"/>
            <a:ext cx="1163969" cy="6851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9F11D4C-0C32-4D4F-8D9D-0BC3D40C2630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8371794" y="1615578"/>
            <a:ext cx="1140582" cy="4187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18AC3201-9EFB-47CC-9423-91CC431BB246}"/>
              </a:ext>
            </a:extLst>
          </p:cNvPr>
          <p:cNvCxnSpPr>
            <a:cxnSpLocks/>
            <a:stCxn id="33" idx="2"/>
            <a:endCxn id="29" idx="0"/>
          </p:cNvCxnSpPr>
          <p:nvPr/>
        </p:nvCxnSpPr>
        <p:spPr>
          <a:xfrm flipH="1">
            <a:off x="1775001" y="1965013"/>
            <a:ext cx="2906" cy="414216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A93AB80-D1B4-4DA7-9F26-6115E3C95682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 flipH="1">
            <a:off x="4673770" y="1969453"/>
            <a:ext cx="578" cy="410491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3009F3CA-E80E-4426-86FF-3648C16EF3FF}"/>
              </a:ext>
            </a:extLst>
          </p:cNvPr>
          <p:cNvCxnSpPr>
            <a:cxnSpLocks/>
            <a:stCxn id="35" idx="2"/>
            <a:endCxn id="31" idx="0"/>
          </p:cNvCxnSpPr>
          <p:nvPr/>
        </p:nvCxnSpPr>
        <p:spPr>
          <a:xfrm>
            <a:off x="7528700" y="1976304"/>
            <a:ext cx="2799" cy="396605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C291F94-A9B2-49E3-B748-54491BC90DFE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10359665" y="1980491"/>
            <a:ext cx="1986" cy="342877"/>
          </a:xfrm>
          <a:prstGeom prst="straightConnector1">
            <a:avLst/>
          </a:prstGeom>
          <a:ln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2F44904B-8817-C768-C502-3619BF720A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7428" y="557396"/>
            <a:ext cx="8640568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Comités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9CD01A-A50A-498A-B120-F1553D781AEA}"/>
              </a:ext>
            </a:extLst>
          </p:cNvPr>
          <p:cNvSpPr txBox="1"/>
          <p:nvPr/>
        </p:nvSpPr>
        <p:spPr>
          <a:xfrm>
            <a:off x="360352" y="1531863"/>
            <a:ext cx="1072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Son el mecanismo de las usuarias para que, de manera organizada, verifiquen el cumplimiento de la instalación o fortalecimiento del CDM, la ejecución del proyecto, los servicios que ahí se brindan y la correcta aplicación de los recursos asignados al proyecto.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736808-0924-4B80-A81F-C48AD7D292D3}"/>
              </a:ext>
            </a:extLst>
          </p:cNvPr>
          <p:cNvSpPr txBox="1"/>
          <p:nvPr/>
        </p:nvSpPr>
        <p:spPr>
          <a:xfrm>
            <a:off x="353361" y="2515343"/>
            <a:ext cx="4988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Derechos: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 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Solicitar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información del Programa y de los CDM, al Instituto Nacional de las Mujeres (</a:t>
            </a:r>
            <a:r>
              <a:rPr lang="es-MX" sz="1200" dirty="0" err="1">
                <a:solidFill>
                  <a:srgbClr val="245C4F"/>
                </a:solidFill>
                <a:latin typeface="Montserrat SemiBold" panose="00000700000000000000" charset="0"/>
              </a:rPr>
              <a:t>Inmujeres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) en su calidad de instancia normativa y a la IMEF como instancia ejecutora;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Conocer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las características y tipos de apoyo del PROABIM, en específico de la Modalidad I, Acción Tipo: Fortalecer los Centros para el Desarrollo de las Mujeres en el ejercicio fiscal 2023.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Localizar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el expediente técnico del CDM que se instala o fortalece.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D783EE-7D4D-4EBC-9B84-7E34E1A3190E}"/>
              </a:ext>
            </a:extLst>
          </p:cNvPr>
          <p:cNvSpPr txBox="1"/>
          <p:nvPr/>
        </p:nvSpPr>
        <p:spPr>
          <a:xfrm>
            <a:off x="6116202" y="2508933"/>
            <a:ext cx="498866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Obligaciones:</a:t>
            </a:r>
            <a:endParaRPr lang="es-MX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endParaRPr lang="en-US" sz="1200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/>
              </a:rPr>
              <a:t>Vigilar</a:t>
            </a:r>
            <a:r>
              <a:rPr lang="es-MX" sz="1200" dirty="0">
                <a:solidFill>
                  <a:srgbClr val="245C4F"/>
                </a:solidFill>
                <a:latin typeface="Montserrat SemiBold"/>
              </a:rPr>
              <a:t> que el ejercicio de los recursos públicos para la instalación y fortalecimiento de los CDM sea oportuno y transparente en apego a lo establecido en las Reglas de Operación 2023 (ROP);</a:t>
            </a:r>
            <a:endParaRPr lang="en-US" sz="1200" dirty="0">
              <a:solidFill>
                <a:srgbClr val="245C4F"/>
              </a:solidFill>
              <a:latin typeface="Montserrat SemiBold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Verificar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que se cumpla con el periodo de ejecución y exista la documentación probatoria;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MX" sz="1200" i="1" dirty="0">
                <a:solidFill>
                  <a:srgbClr val="245C4F"/>
                </a:solidFill>
                <a:latin typeface="Montserrat SemiBold" panose="00000700000000000000" charset="0"/>
              </a:rPr>
              <a:t>Registrar</a:t>
            </a:r>
            <a:r>
              <a:rPr lang="es-MX" sz="1200" dirty="0">
                <a:solidFill>
                  <a:srgbClr val="245C4F"/>
                </a:solidFill>
                <a:latin typeface="Montserrat SemiBold" panose="00000700000000000000" charset="0"/>
              </a:rPr>
              <a:t> en los diferentes formatos los resultados de las actividades de Contraloría Social, así como dar seguimiento, acompañamiento y difusión de las mismas.</a:t>
            </a:r>
            <a:endParaRPr lang="en-US" sz="1200" dirty="0">
              <a:solidFill>
                <a:srgbClr val="245C4F"/>
              </a:solidFill>
              <a:latin typeface="Montserrat SemiBold" panose="00000700000000000000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B4E0C3-0A49-4A8D-A69C-3E214A328104}"/>
              </a:ext>
            </a:extLst>
          </p:cNvPr>
          <p:cNvSpPr txBox="1"/>
          <p:nvPr/>
        </p:nvSpPr>
        <p:spPr>
          <a:xfrm>
            <a:off x="362069" y="6434700"/>
            <a:ext cx="7787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/>
              <a:t>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550D298A-DAE9-2E3B-537F-3A362F049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5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37780E1-54B1-42C5-BC9D-4ADBF5A6D5BC}"/>
              </a:ext>
            </a:extLst>
          </p:cNvPr>
          <p:cNvSpPr txBox="1"/>
          <p:nvPr/>
        </p:nvSpPr>
        <p:spPr>
          <a:xfrm>
            <a:off x="1777428" y="557396"/>
            <a:ext cx="8650842" cy="4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Secretaría de la Función Pública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75CC3D-3A85-4CD7-B0DE-50D9C5202C38}"/>
              </a:ext>
            </a:extLst>
          </p:cNvPr>
          <p:cNvSpPr txBox="1"/>
          <p:nvPr/>
        </p:nvSpPr>
        <p:spPr>
          <a:xfrm>
            <a:off x="356190" y="1272580"/>
            <a:ext cx="1072964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1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Quejas y denuncias: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endParaRPr lang="en-US" sz="10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Inmujeres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:</a:t>
            </a:r>
          </a:p>
          <a:p>
            <a:pPr algn="just"/>
            <a:r>
              <a:rPr lang="en-US" sz="1100" dirty="0">
                <a:solidFill>
                  <a:srgbClr val="9A793E"/>
                </a:solidFill>
                <a:latin typeface="Montserrat SemiBold" panose="00000700000000000000" charset="0"/>
              </a:rPr>
              <a:t>contraloriainterna@inmujeres.gob.mx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 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y/o al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teléfono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(55) 5322 6050;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así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como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al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Buzón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Quejas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y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Denuncias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del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instituto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:</a:t>
            </a:r>
          </a:p>
          <a:p>
            <a:pPr algn="just"/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Barranca del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Muerto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 209, San José </a:t>
            </a:r>
            <a:r>
              <a:rPr lang="en-US" sz="1100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100" dirty="0">
                <a:solidFill>
                  <a:srgbClr val="245C4F"/>
                </a:solidFill>
                <a:latin typeface="Montserrat SemiBold" panose="00000700000000000000" charset="0"/>
              </a:rPr>
              <a:t>, Ciudad de México. C.P. 03900</a:t>
            </a:r>
            <a:endParaRPr lang="en-US" sz="105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  <a:ea typeface="Montserrat SemiBold" panose="00000700000000000000" charset="0"/>
                <a:cs typeface="Montserrat SemiBold" panose="00000700000000000000" charset="0"/>
              </a:rPr>
              <a:t>Vía correspondencia: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Envía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tu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escrito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Dirección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General de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Denuncias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e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Investigaciones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Secretaría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Función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Pública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Av.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Sur No. 1735,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Piso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2 Ala Norte, Guadalupe Inn, Álvaro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Obregón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, CP 01020, Ciudad de México.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  <a:ea typeface="Montserrat SemiBold" panose="00000700000000000000" charset="0"/>
              <a:cs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telefónica: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interior de la República al </a:t>
            </a:r>
            <a:r>
              <a:rPr lang="en-US" sz="1200" b="1" dirty="0">
                <a:solidFill>
                  <a:srgbClr val="9A793E"/>
                </a:solidFill>
                <a:latin typeface="Montserrat SemiBold" panose="00000700000000000000" charset="0"/>
              </a:rPr>
              <a:t>800 11 28 700 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y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la Ciudad de México al </a:t>
            </a:r>
            <a:r>
              <a:rPr lang="en-US" sz="1200" b="1" dirty="0">
                <a:solidFill>
                  <a:srgbClr val="9A793E"/>
                </a:solidFill>
                <a:latin typeface="Montserrat SemiBold" panose="00000700000000000000" charset="0"/>
              </a:rPr>
              <a:t>2000 2000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Presencial:</a:t>
            </a: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el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módulo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3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Secretaría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Función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Pública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en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Av.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Insurgentes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Sur No. 1735, PB, Guadalupe Inn, Álvaro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Obregón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, CP 01020, Ciudad de México.</a:t>
            </a:r>
          </a:p>
          <a:p>
            <a:pPr algn="just"/>
            <a:endParaRPr lang="es-ES_tradnl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correo electrónico:</a:t>
            </a:r>
          </a:p>
          <a:p>
            <a:pPr algn="just"/>
            <a:r>
              <a:rPr lang="es-ES_tradnl" sz="1200" b="1" dirty="0">
                <a:solidFill>
                  <a:schemeClr val="accent6">
                    <a:lumMod val="50000"/>
                  </a:schemeClr>
                </a:solidFill>
                <a:latin typeface="Montserrat SemiBold" panose="00000700000000000000" charset="0"/>
              </a:rPr>
              <a:t>contraloriasocial@funcionpublica.gob.mx</a:t>
            </a:r>
          </a:p>
          <a:p>
            <a:pPr algn="just"/>
            <a:endParaRPr lang="es-ES_tradnl" sz="12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s-ES_tradnl" sz="1200" b="1" dirty="0">
                <a:solidFill>
                  <a:srgbClr val="9A793E"/>
                </a:solidFill>
                <a:latin typeface="Montserrat SemiBold" panose="00000700000000000000" charset="0"/>
              </a:rPr>
              <a:t>Plataforma: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  <a:p>
            <a:pPr algn="just"/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Denuncia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Ciudadana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de la </a:t>
            </a:r>
            <a:r>
              <a:rPr lang="en-US" sz="1200" b="1" dirty="0" err="1">
                <a:solidFill>
                  <a:srgbClr val="245C4F"/>
                </a:solidFill>
                <a:latin typeface="Montserrat SemiBold" panose="00000700000000000000" charset="0"/>
              </a:rPr>
              <a:t>Corrupción</a:t>
            </a:r>
            <a:r>
              <a:rPr lang="en-US" sz="1200" b="1" dirty="0">
                <a:solidFill>
                  <a:srgbClr val="245C4F"/>
                </a:solidFill>
                <a:latin typeface="Montserrat SemiBold" panose="00000700000000000000" charset="0"/>
              </a:rPr>
              <a:t> (SIDEC) https://sidec.funcionpublica.gob.mx/#!/</a:t>
            </a:r>
          </a:p>
          <a:p>
            <a:pPr algn="just"/>
            <a:r>
              <a:rPr lang="es-ES" sz="1200" b="1" dirty="0">
                <a:solidFill>
                  <a:srgbClr val="245C4F"/>
                </a:solidFill>
                <a:latin typeface="Montserrat SemiBold" panose="00000700000000000000" charset="0"/>
              </a:rPr>
              <a:t>Ciudadanos Alertadores Internos y Externos de la Corrupción. La plataforma de alertadores está diseñada para atender actos graves de corrupción, en los que se encuentren involucradas personas servidoras públicas federales. Pueden alertar: Cohecho, Peculado y Desvío de recursos públicos: https://alertadores.funcionpublica.gob.mx. </a:t>
            </a:r>
            <a:endParaRPr lang="en-US" sz="12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s-MX" sz="1200" b="1" dirty="0">
              <a:solidFill>
                <a:srgbClr val="9A793E"/>
              </a:solidFill>
              <a:latin typeface="Montserrat SemiBold" panose="00000700000000000000" charset="0"/>
            </a:endParaRPr>
          </a:p>
          <a:p>
            <a:pPr algn="just"/>
            <a:r>
              <a:rPr lang="es-MX" sz="1200" b="1" dirty="0">
                <a:solidFill>
                  <a:srgbClr val="9A793E"/>
                </a:solidFill>
                <a:latin typeface="Montserrat SemiBold" panose="00000700000000000000" charset="0"/>
              </a:rPr>
              <a:t>Vía chat: </a:t>
            </a:r>
          </a:p>
          <a:p>
            <a:pPr algn="just"/>
            <a:r>
              <a:rPr lang="es-MX" sz="1200" b="1" dirty="0">
                <a:solidFill>
                  <a:srgbClr val="245C4F"/>
                </a:solidFill>
                <a:latin typeface="Montserrat SemiBold" panose="00000700000000000000" charset="0"/>
              </a:rPr>
              <a:t>Apps para dispositivos móviles "Denuncia Ciudadana de la corrupción" </a:t>
            </a:r>
            <a:endParaRPr lang="en-US" sz="1200" b="1" dirty="0">
              <a:solidFill>
                <a:srgbClr val="245C4F"/>
              </a:solidFill>
              <a:latin typeface="Montserrat SemiBold" panose="00000700000000000000" charset="0"/>
            </a:endParaRPr>
          </a:p>
          <a:p>
            <a:pPr algn="just"/>
            <a:endParaRPr lang="en-US" sz="1100" b="1" dirty="0">
              <a:solidFill>
                <a:schemeClr val="accent6">
                  <a:lumMod val="50000"/>
                </a:schemeClr>
              </a:solidFill>
              <a:latin typeface="Montserrat SemiBold" panose="0000070000000000000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2B8B56-9EE5-4739-8D64-5B86F904AE0A}"/>
              </a:ext>
            </a:extLst>
          </p:cNvPr>
          <p:cNvSpPr txBox="1"/>
          <p:nvPr/>
        </p:nvSpPr>
        <p:spPr>
          <a:xfrm>
            <a:off x="352130" y="6434700"/>
            <a:ext cx="77874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>
                <a:solidFill>
                  <a:srgbClr val="245C4F"/>
                </a:solidFill>
              </a:rPr>
              <a:t>* El volante de difusión de CS de la IMEF (Instancia Ejecutora), deberá proporcionar esta misma información y adicionará la correspondiente a la instancia</a:t>
            </a:r>
            <a:r>
              <a:rPr lang="es-MX" sz="800"/>
              <a:t>.</a:t>
            </a:r>
          </a:p>
        </p:txBody>
      </p:sp>
      <p:pic>
        <p:nvPicPr>
          <p:cNvPr id="2" name="Imagen 1" descr="Logotipo">
            <a:extLst>
              <a:ext uri="{FF2B5EF4-FFF2-40B4-BE49-F238E27FC236}">
                <a16:creationId xmlns:a16="http://schemas.microsoft.com/office/drawing/2014/main" id="{83D09F88-6CF5-D47C-B0A9-5B03241EC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" y="-7808"/>
            <a:ext cx="2486341" cy="881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7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3240632"/>
            <a:ext cx="10126721" cy="1403288"/>
          </a:xfrm>
        </p:spPr>
        <p:txBody>
          <a:bodyPr>
            <a:normAutofit fontScale="47500" lnSpcReduction="20000"/>
          </a:bodyPr>
          <a:lstStyle/>
          <a:p>
            <a:r>
              <a:rPr lang="es-MX" dirty="0"/>
              <a:t>En el marco del PROABIM los Documentos Normativos, así como los Materiales de Difusión se pueden consultar en: </a:t>
            </a:r>
          </a:p>
          <a:p>
            <a:endParaRPr lang="es-MX" dirty="0"/>
          </a:p>
          <a:p>
            <a:r>
              <a:rPr lang="es-MX"/>
              <a:t>https://www.gob.mx/inmujeres/documentos/formas-de-participacion-social-proabim?state=published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1130</Words>
  <Application>Microsoft Office PowerPoint</Application>
  <PresentationFormat>Panorámica</PresentationFormat>
  <Paragraphs>88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Montserrat SemiBold</vt:lpstr>
      <vt:lpstr>Montserrat Medium</vt:lpstr>
      <vt:lpstr>Arial</vt:lpstr>
      <vt:lpstr>Montserrat</vt:lpstr>
      <vt:lpstr>Tema de Office</vt:lpstr>
      <vt:lpstr>Programa para el Adelanto, Bienestar e Igualdad de las Mujeres PROABIM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Julio-UT</cp:lastModifiedBy>
  <cp:revision>60</cp:revision>
  <dcterms:created xsi:type="dcterms:W3CDTF">2018-12-04T03:27:02Z</dcterms:created>
  <dcterms:modified xsi:type="dcterms:W3CDTF">2023-06-13T22:01:04Z</dcterms:modified>
</cp:coreProperties>
</file>